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</p:sldIdLst>
  <p:sldSz cy="5143500" cx="9144000"/>
  <p:notesSz cx="6858000" cy="9144000"/>
  <p:embeddedFontLst>
    <p:embeddedFont>
      <p:font typeface="Roboto"/>
      <p:regular r:id="rId75"/>
      <p:bold r:id="rId76"/>
      <p:italic r:id="rId77"/>
      <p:boldItalic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font" Target="fonts/Roboto-regular.fntdata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font" Target="fonts/Roboto-italic.fntdata"/><Relationship Id="rId32" Type="http://schemas.openxmlformats.org/officeDocument/2006/relationships/slide" Target="slides/slide28.xml"/><Relationship Id="rId76" Type="http://schemas.openxmlformats.org/officeDocument/2006/relationships/font" Target="fonts/Roboto-bold.fntdata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8" Type="http://schemas.openxmlformats.org/officeDocument/2006/relationships/font" Target="fonts/Roboto-boldItalic.fntdata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Shape 3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Shape 4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Shape 4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Shape 4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Shape 4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Shape 4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Shape 4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Shape 4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Shape 4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Shape 4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Shape 4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Shape 4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598100" y="1775222"/>
            <a:ext cx="8222100" cy="838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98088" y="2715912"/>
            <a:ext cx="8222100" cy="4328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Shape 76"/>
          <p:cNvSpPr txBox="1"/>
          <p:nvPr>
            <p:ph type="title"/>
          </p:nvPr>
        </p:nvSpPr>
        <p:spPr>
          <a:xfrm>
            <a:off x="311700" y="1256050"/>
            <a:ext cx="8520599" cy="2030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3369225"/>
            <a:ext cx="8520599" cy="1281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2" type="sldNum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Shape 26"/>
          <p:cNvSpPr txBox="1"/>
          <p:nvPr>
            <p:ph type="title"/>
          </p:nvPr>
        </p:nvSpPr>
        <p:spPr>
          <a:xfrm>
            <a:off x="598100" y="2152347"/>
            <a:ext cx="8222100" cy="838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4"/>
            <a:chOff x="0" y="3903669"/>
            <a:chExt cx="9144000" cy="1239924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099" cy="987899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2" y="3903669"/>
              <a:ext cx="989099" cy="987899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099" cy="9878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099" cy="987899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199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Shape 35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229875"/>
            <a:ext cx="8520599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229975"/>
            <a:ext cx="3999899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832400" y="1229975"/>
            <a:ext cx="3999899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1465804"/>
            <a:ext cx="2807999" cy="3103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Shape 5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Shape 62"/>
          <p:cNvSpPr txBox="1"/>
          <p:nvPr>
            <p:ph type="title"/>
          </p:nvPr>
        </p:nvSpPr>
        <p:spPr>
          <a:xfrm>
            <a:off x="265500" y="1151100"/>
            <a:ext cx="4045199" cy="1564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265500" y="2769001"/>
            <a:ext cx="4045199" cy="12692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319500" y="4230575"/>
            <a:ext cx="5998800" cy="598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9875"/>
            <a:ext cx="8520599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5.gif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github.com/Reactive-Extensions/Rx.NET" TargetMode="External"/><Relationship Id="rId4" Type="http://schemas.openxmlformats.org/officeDocument/2006/relationships/hyperlink" Target="http://www.rxmarbles.com" TargetMode="External"/><Relationship Id="rId5" Type="http://schemas.openxmlformats.org/officeDocument/2006/relationships/hyperlink" Target="http://reactivex.io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1.gif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github.com/toggl/mobileapp" TargetMode="External"/><Relationship Id="rId4" Type="http://schemas.openxmlformats.org/officeDocument/2006/relationships/hyperlink" Target="https://jobs.toggl.com/mobile/" TargetMode="External"/><Relationship Id="rId5" Type="http://schemas.openxmlformats.org/officeDocument/2006/relationships/hyperlink" Target="https://github.com/willsb/Talks" TargetMode="External"/><Relationship Id="rId6" Type="http://schemas.openxmlformats.org/officeDocument/2006/relationships/hyperlink" Target="http://up-for-grabs.net/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s://github.com/toggl/mobileapp" TargetMode="External"/><Relationship Id="rId4" Type="http://schemas.openxmlformats.org/officeDocument/2006/relationships/hyperlink" Target="https://jobs.toggl.com/mobile/" TargetMode="External"/><Relationship Id="rId5" Type="http://schemas.openxmlformats.org/officeDocument/2006/relationships/hyperlink" Target="https://github.com/willsb/Talks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2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Offline-first em apps Xamarin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 caos de quando eu entrei </a:t>
            </a:r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311700" y="1315689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Time de suporte recebe reclamações constantes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 caos de quando eu entrei </a:t>
            </a:r>
          </a:p>
        </p:txBody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311700" y="1315689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Time de suporte recebe reclamações constantes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Aplicativo atual contém inúmeros problemas</a:t>
            </a:r>
          </a:p>
          <a:p>
            <a:pPr indent="-355600" lvl="1" marL="914400" rtl="0">
              <a:spcBef>
                <a:spcPts val="0"/>
              </a:spcBef>
              <a:buSzPct val="100000"/>
              <a:buChar char="○"/>
            </a:pPr>
            <a:r>
              <a:rPr lang="en" sz="2000"/>
              <a:t>Problemas de sincronização com demais plataformas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 caos de quando eu entrei </a:t>
            </a:r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311700" y="1315689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Time de suporte recebe reclamações constantes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Aplicativo atual contém inúmeros problemas</a:t>
            </a:r>
          </a:p>
          <a:p>
            <a:pPr indent="-355600" lvl="1" marL="914400" rtl="0">
              <a:spcBef>
                <a:spcPts val="0"/>
              </a:spcBef>
              <a:buSzPct val="100000"/>
              <a:buChar char="○"/>
            </a:pPr>
            <a:r>
              <a:rPr lang="en" sz="2000"/>
              <a:t>Problemas de sincronização com demais plataformas</a:t>
            </a:r>
          </a:p>
          <a:p>
            <a:pPr indent="-355600" lvl="1" marL="914400" rtl="0">
              <a:spcBef>
                <a:spcPts val="0"/>
              </a:spcBef>
              <a:buSzPct val="100000"/>
              <a:buChar char="○"/>
            </a:pPr>
            <a:r>
              <a:rPr lang="en" sz="2000"/>
              <a:t>Crashes acontecem sem motivo aparente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 caos de quando eu entrei </a:t>
            </a:r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311700" y="1315689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Time de suporte recebe reclamações constantes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Aplicativo atual contém inúmeros problemas</a:t>
            </a:r>
          </a:p>
          <a:p>
            <a:pPr indent="-355600" lvl="1" marL="914400" rtl="0">
              <a:spcBef>
                <a:spcPts val="0"/>
              </a:spcBef>
              <a:buSzPct val="100000"/>
              <a:buChar char="○"/>
            </a:pPr>
            <a:r>
              <a:rPr lang="en" sz="2000"/>
              <a:t>Problemas de sincronização com demais plataformas</a:t>
            </a:r>
          </a:p>
          <a:p>
            <a:pPr indent="-355600" lvl="1" marL="914400" rtl="0">
              <a:spcBef>
                <a:spcPts val="0"/>
              </a:spcBef>
              <a:buSzPct val="100000"/>
              <a:buChar char="○"/>
            </a:pPr>
            <a:r>
              <a:rPr lang="en" sz="2000"/>
              <a:t>Crashes acontecem sem motivo aparente</a:t>
            </a:r>
          </a:p>
          <a:p>
            <a:pPr indent="-355600" lvl="1" marL="914400" rtl="0">
              <a:spcBef>
                <a:spcPts val="0"/>
              </a:spcBef>
              <a:buSzPct val="100000"/>
              <a:buChar char="○"/>
            </a:pPr>
            <a:r>
              <a:rPr lang="en" sz="2000"/>
              <a:t>Modo offline não confiável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 caos de quando eu entrei </a:t>
            </a:r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311700" y="1315689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Time de suporte recebe reclamações constantes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Aplicativo atual contém inúmeros problemas</a:t>
            </a:r>
          </a:p>
          <a:p>
            <a:pPr indent="-355600" lvl="1" marL="914400" rtl="0">
              <a:spcBef>
                <a:spcPts val="0"/>
              </a:spcBef>
              <a:buSzPct val="100000"/>
              <a:buChar char="○"/>
            </a:pPr>
            <a:r>
              <a:rPr lang="en" sz="2000"/>
              <a:t>Problemas de sincronização com demais plataformas</a:t>
            </a:r>
          </a:p>
          <a:p>
            <a:pPr indent="-355600" lvl="1" marL="914400" rtl="0">
              <a:spcBef>
                <a:spcPts val="0"/>
              </a:spcBef>
              <a:buSzPct val="100000"/>
              <a:buChar char="○"/>
            </a:pPr>
            <a:r>
              <a:rPr lang="en" sz="2000"/>
              <a:t>Crashes acontecem sem motivo aparente</a:t>
            </a:r>
          </a:p>
          <a:p>
            <a:pPr indent="-355600" lvl="1" marL="914400" rtl="0">
              <a:spcBef>
                <a:spcPts val="0"/>
              </a:spcBef>
              <a:buSzPct val="100000"/>
              <a:buChar char="○"/>
            </a:pPr>
            <a:r>
              <a:rPr lang="en" sz="2000"/>
              <a:t>Modo offline não confiável</a:t>
            </a:r>
          </a:p>
          <a:p>
            <a:pPr indent="-355600" lvl="1" marL="914400" rtl="0">
              <a:spcBef>
                <a:spcPts val="0"/>
              </a:spcBef>
              <a:buSzPct val="100000"/>
              <a:buChar char="○"/>
            </a:pPr>
            <a:r>
              <a:rPr lang="en" sz="2000"/>
              <a:t>Base de código com mantenabilidade péssima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 caos de quando eu entrei </a:t>
            </a:r>
          </a:p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311700" y="1315689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Time de suporte recebe reclamações constantes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Aplicativo atual contém inúmeros problemas</a:t>
            </a:r>
          </a:p>
          <a:p>
            <a:pPr indent="-355600" lvl="1" marL="914400" rtl="0">
              <a:spcBef>
                <a:spcPts val="0"/>
              </a:spcBef>
              <a:buSzPct val="100000"/>
              <a:buChar char="○"/>
            </a:pPr>
            <a:r>
              <a:rPr lang="en" sz="2000"/>
              <a:t>Problemas de sincronização com demais plataformas</a:t>
            </a:r>
          </a:p>
          <a:p>
            <a:pPr indent="-355600" lvl="1" marL="914400" rtl="0">
              <a:spcBef>
                <a:spcPts val="0"/>
              </a:spcBef>
              <a:buSzPct val="100000"/>
              <a:buChar char="○"/>
            </a:pPr>
            <a:r>
              <a:rPr lang="en" sz="2000"/>
              <a:t>Crashes acontecem sem motivo aparente</a:t>
            </a:r>
          </a:p>
          <a:p>
            <a:pPr indent="-355600" lvl="1" marL="914400" rtl="0">
              <a:spcBef>
                <a:spcPts val="0"/>
              </a:spcBef>
              <a:buSzPct val="100000"/>
              <a:buChar char="○"/>
            </a:pPr>
            <a:r>
              <a:rPr lang="en" sz="2000"/>
              <a:t>Modo offline não confiável</a:t>
            </a:r>
          </a:p>
          <a:p>
            <a:pPr indent="-355600" lvl="1" marL="914400" rtl="0">
              <a:spcBef>
                <a:spcPts val="0"/>
              </a:spcBef>
              <a:buSzPct val="100000"/>
              <a:buChar char="○"/>
            </a:pPr>
            <a:r>
              <a:rPr lang="en" sz="2000"/>
              <a:t>Base de código com mantenabilidade péssima</a:t>
            </a:r>
          </a:p>
          <a:p>
            <a:pPr indent="-355600" lvl="1" marL="914400" rtl="0">
              <a:spcBef>
                <a:spcPts val="0"/>
              </a:spcBef>
              <a:buSzPct val="100000"/>
              <a:buChar char="○"/>
            </a:pPr>
            <a:r>
              <a:rPr lang="en" sz="2000"/>
              <a:t>Não possui todas as funcionalidades que os clientes premium esperam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 caos de quando eu entrei </a:t>
            </a:r>
          </a:p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311700" y="1315689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Time de suporte recebe reclamações constantes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Aplicativo atual contém inúmeros problemas</a:t>
            </a:r>
          </a:p>
          <a:p>
            <a:pPr indent="-355600" lvl="1" marL="914400" rtl="0">
              <a:spcBef>
                <a:spcPts val="0"/>
              </a:spcBef>
              <a:buSzPct val="100000"/>
              <a:buChar char="○"/>
            </a:pPr>
            <a:r>
              <a:rPr lang="en" sz="2000"/>
              <a:t>Problemas de sincronização com demais plataformas</a:t>
            </a:r>
          </a:p>
          <a:p>
            <a:pPr indent="-355600" lvl="1" marL="914400" rtl="0">
              <a:spcBef>
                <a:spcPts val="0"/>
              </a:spcBef>
              <a:buSzPct val="100000"/>
              <a:buChar char="○"/>
            </a:pPr>
            <a:r>
              <a:rPr lang="en" sz="2000"/>
              <a:t>Crashes acontecem sem motivo aparente</a:t>
            </a:r>
          </a:p>
          <a:p>
            <a:pPr indent="-355600" lvl="1" marL="914400" rtl="0">
              <a:spcBef>
                <a:spcPts val="0"/>
              </a:spcBef>
              <a:buSzPct val="100000"/>
              <a:buChar char="○"/>
            </a:pPr>
            <a:r>
              <a:rPr lang="en" sz="2000"/>
              <a:t>Modo offline não confiável</a:t>
            </a:r>
          </a:p>
          <a:p>
            <a:pPr indent="-355600" lvl="1" marL="914400" rtl="0">
              <a:spcBef>
                <a:spcPts val="0"/>
              </a:spcBef>
              <a:buSzPct val="100000"/>
              <a:buChar char="○"/>
            </a:pPr>
            <a:r>
              <a:rPr lang="en" sz="2000"/>
              <a:t>Base de código com mantenabilidade péssima</a:t>
            </a:r>
          </a:p>
          <a:p>
            <a:pPr indent="-355600" lvl="1" marL="914400" rtl="0">
              <a:spcBef>
                <a:spcPts val="0"/>
              </a:spcBef>
              <a:buSzPct val="100000"/>
              <a:buChar char="○"/>
            </a:pPr>
            <a:r>
              <a:rPr lang="en" sz="2000"/>
              <a:t>Não possui todas as funcionalidades que os clientes premium esperam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O time é totalmente novo e não conhece o código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idx="1" type="body"/>
          </p:nvPr>
        </p:nvSpPr>
        <p:spPr>
          <a:xfrm>
            <a:off x="1572612" y="44793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Vai ficar tudo bem, pode confiar</a:t>
            </a:r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12" y="124375"/>
            <a:ext cx="8956984" cy="435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Solução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Solução</a:t>
            </a:r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O app </a:t>
            </a:r>
            <a:r>
              <a:rPr b="1" lang="en" sz="2000"/>
              <a:t>precisa</a:t>
            </a:r>
            <a:r>
              <a:rPr lang="en" sz="2000"/>
              <a:t> ser reescrito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/>
        </p:nvSpPr>
        <p:spPr>
          <a:xfrm>
            <a:off x="371625" y="1271350"/>
            <a:ext cx="7589100" cy="3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91" name="Shape 91"/>
          <p:cNvSpPr txBox="1"/>
          <p:nvPr/>
        </p:nvSpPr>
        <p:spPr>
          <a:xfrm>
            <a:off x="371625" y="283600"/>
            <a:ext cx="56331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Agenda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Solução</a:t>
            </a:r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O app </a:t>
            </a:r>
            <a:r>
              <a:rPr b="1" lang="en" sz="2000"/>
              <a:t>precisa</a:t>
            </a:r>
            <a:r>
              <a:rPr lang="en" sz="2000"/>
              <a:t> ser reescrito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App inicial para iOS e Android</a:t>
            </a:r>
          </a:p>
          <a:p>
            <a:pPr indent="-355600" lvl="1" marL="914400" rtl="0">
              <a:spcBef>
                <a:spcPts val="0"/>
              </a:spcBef>
              <a:buSzPct val="100000"/>
              <a:buChar char="○"/>
            </a:pPr>
            <a:r>
              <a:rPr lang="en" sz="2000"/>
              <a:t>A ideia inicial é que o Core seja tão agnóstico de plataforma que apps macOS/UWP sejam possíveis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Solução</a:t>
            </a:r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O app </a:t>
            </a:r>
            <a:r>
              <a:rPr b="1" lang="en" sz="2000"/>
              <a:t>precisa</a:t>
            </a:r>
            <a:r>
              <a:rPr lang="en" sz="2000"/>
              <a:t> ser reescrito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App inicial para iOS e Android</a:t>
            </a:r>
          </a:p>
          <a:p>
            <a:pPr indent="-355600" lvl="1" marL="914400" rtl="0">
              <a:spcBef>
                <a:spcPts val="0"/>
              </a:spcBef>
              <a:buSzPct val="100000"/>
              <a:buChar char="○"/>
            </a:pPr>
            <a:r>
              <a:rPr lang="en" sz="2000"/>
              <a:t>A ideia inicial é que o Core seja tão agnóstico de plataforma que apps macOS/UWP sejam possíveis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Abordagem tradicional foi escolhida pois a UI terá uma tendência a ser complexa e o Xamarin.Forms não nos atenderia de maneira eficaz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Solução</a:t>
            </a:r>
          </a:p>
        </p:txBody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O app </a:t>
            </a:r>
            <a:r>
              <a:rPr b="1" lang="en" sz="2000"/>
              <a:t>precisa</a:t>
            </a:r>
            <a:r>
              <a:rPr lang="en" sz="2000"/>
              <a:t> ser reescrito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App inicial para iOS e Android</a:t>
            </a:r>
          </a:p>
          <a:p>
            <a:pPr indent="-355600" lvl="1" marL="914400" rtl="0">
              <a:spcBef>
                <a:spcPts val="0"/>
              </a:spcBef>
              <a:buSzPct val="100000"/>
              <a:buChar char="○"/>
            </a:pPr>
            <a:r>
              <a:rPr lang="en" sz="2000"/>
              <a:t>A ideia inicial é que o Core seja tão agnóstico de plataforma que apps macOS/UWP sejam possíveis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Abordagem tradicional foi escolhida pois a UI terá uma tendência a ser complexa e o Xamarin.Forms não nos atenderia de maneira eficaz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O requerimento principal é...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nor.gif"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/>
          <p:nvPr>
            <p:ph idx="1" type="body"/>
          </p:nvPr>
        </p:nvSpPr>
        <p:spPr>
          <a:xfrm>
            <a:off x="1099350" y="1681200"/>
            <a:ext cx="6945300" cy="17811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666666"/>
                </a:solidFill>
              </a:rPr>
              <a:t>A app tem que funcionar sempre.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3600">
                <a:solidFill>
                  <a:srgbClr val="666666"/>
                </a:solidFill>
              </a:rPr>
              <a:t>Mesmo quando não houver </a:t>
            </a:r>
            <a:r>
              <a:rPr b="1" lang="en" sz="3600">
                <a:solidFill>
                  <a:srgbClr val="666666"/>
                </a:solidFill>
              </a:rPr>
              <a:t>conexão com a internet</a:t>
            </a:r>
            <a:r>
              <a:rPr lang="en" sz="3600">
                <a:solidFill>
                  <a:srgbClr val="666666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Offline first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 que é offline first?</a:t>
            </a:r>
          </a:p>
        </p:txBody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  <a:buChar char="●"/>
            </a:pPr>
            <a:r>
              <a:rPr lang="en" sz="3000"/>
              <a:t>Conceito de mudar a maneira como o app lida com conectividade.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 que é offline first?</a:t>
            </a:r>
          </a:p>
        </p:txBody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  <a:buChar char="●"/>
            </a:pPr>
            <a:r>
              <a:rPr lang="en" sz="3000"/>
              <a:t>Conceito de mudar a maneira como o app lida com conectividade.</a:t>
            </a:r>
          </a:p>
          <a:p>
            <a:pPr indent="-419100" lvl="0" marL="457200" rtl="0">
              <a:spcBef>
                <a:spcPts val="0"/>
              </a:spcBef>
              <a:buSzPct val="100000"/>
              <a:buChar char="●"/>
            </a:pPr>
            <a:r>
              <a:rPr lang="en" sz="3000"/>
              <a:t>O app assume que está </a:t>
            </a:r>
            <a:r>
              <a:rPr b="1" lang="en" sz="3000"/>
              <a:t>sempre offline e que ocasionalmente terá acesso a internet.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Benefícios da abordagem</a:t>
            </a:r>
          </a:p>
        </p:txBody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06400" lvl="0" marL="457200" rtl="0">
              <a:spcBef>
                <a:spcPts val="0"/>
              </a:spcBef>
              <a:buSzPct val="100000"/>
              <a:buChar char="●"/>
            </a:pPr>
            <a:r>
              <a:rPr lang="en" sz="2800"/>
              <a:t>Experiência fluída independente de onde o usuário esteja.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Benefícios da abordagem</a:t>
            </a:r>
          </a:p>
        </p:txBody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06400" lvl="0" marL="457200" rtl="0">
              <a:spcBef>
                <a:spcPts val="0"/>
              </a:spcBef>
              <a:buSzPct val="100000"/>
              <a:buChar char="●"/>
            </a:pPr>
            <a:r>
              <a:rPr lang="en" sz="2800"/>
              <a:t>Experiência fluída independente de onde o usuário esteja.</a:t>
            </a:r>
          </a:p>
          <a:p>
            <a:pPr indent="-406400" lvl="0" marL="457200" rtl="0">
              <a:spcBef>
                <a:spcPts val="0"/>
              </a:spcBef>
              <a:buSzPct val="100000"/>
              <a:buChar char="●"/>
            </a:pPr>
            <a:r>
              <a:rPr lang="en" sz="2800"/>
              <a:t>App se comportará como esperado em dispositivos com alta conectividade.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Benefícios da abordagem</a:t>
            </a:r>
          </a:p>
        </p:txBody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06400" lvl="0" marL="457200" rtl="0">
              <a:spcBef>
                <a:spcPts val="0"/>
              </a:spcBef>
              <a:buSzPct val="100000"/>
              <a:buChar char="●"/>
            </a:pPr>
            <a:r>
              <a:rPr lang="en" sz="2800"/>
              <a:t>Experiência fluída independente de onde o usuário esteja.</a:t>
            </a:r>
          </a:p>
          <a:p>
            <a:pPr indent="-406400" lvl="0" marL="457200" rtl="0">
              <a:spcBef>
                <a:spcPts val="0"/>
              </a:spcBef>
              <a:buSzPct val="100000"/>
              <a:buChar char="●"/>
            </a:pPr>
            <a:r>
              <a:rPr lang="en" sz="2800"/>
              <a:t>App se comportará como esperado em dispositivos com alta conectividade.</a:t>
            </a:r>
          </a:p>
          <a:p>
            <a:pPr indent="-406400" lvl="0" marL="457200" rtl="0">
              <a:spcBef>
                <a:spcPts val="0"/>
              </a:spcBef>
              <a:buSzPct val="100000"/>
              <a:buChar char="●"/>
            </a:pPr>
            <a:r>
              <a:rPr lang="en" sz="2800"/>
              <a:t>O usuário já espera esse tipo de comportamento, mas não sabe.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/>
        </p:nvSpPr>
        <p:spPr>
          <a:xfrm>
            <a:off x="371625" y="1271350"/>
            <a:ext cx="7589100" cy="3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3000">
                <a:solidFill>
                  <a:srgbClr val="FFFFFF"/>
                </a:solidFill>
              </a:rPr>
              <a:t>Acerca do aplicativo do case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371625" y="283600"/>
            <a:ext cx="56331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Agenda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Antes de começar, você precisa definir</a:t>
            </a:r>
          </a:p>
        </p:txBody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  <a:buChar char="●"/>
            </a:pPr>
            <a:r>
              <a:rPr lang="en" sz="3000"/>
              <a:t>O que é estar offline?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Antes de começar, você precisa definir</a:t>
            </a:r>
          </a:p>
        </p:txBody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  <a:buChar char="●"/>
            </a:pPr>
            <a:r>
              <a:rPr lang="en" sz="3000"/>
              <a:t>O que é estar offline?</a:t>
            </a:r>
          </a:p>
          <a:p>
            <a:pPr indent="-419100" lvl="0" marL="457200" rtl="0">
              <a:spcBef>
                <a:spcPts val="0"/>
              </a:spcBef>
              <a:buSzPct val="100000"/>
              <a:buChar char="●"/>
            </a:pPr>
            <a:r>
              <a:rPr lang="en" sz="3000"/>
              <a:t>Como você irá se recuperar ao ficar online?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Antes de começar, você precisa definir</a:t>
            </a:r>
          </a:p>
        </p:txBody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  <a:buChar char="●"/>
            </a:pPr>
            <a:r>
              <a:rPr lang="en" sz="3000"/>
              <a:t>O que é estar offline?</a:t>
            </a:r>
          </a:p>
          <a:p>
            <a:pPr indent="-419100" lvl="0" marL="457200" rtl="0">
              <a:spcBef>
                <a:spcPts val="0"/>
              </a:spcBef>
              <a:buSzPct val="100000"/>
              <a:buChar char="●"/>
            </a:pPr>
            <a:r>
              <a:rPr lang="en" sz="3000"/>
              <a:t>Como você irá se recuperar ao ficar online?</a:t>
            </a:r>
          </a:p>
          <a:p>
            <a:pPr indent="-419100" lvl="0" marL="457200" rtl="0">
              <a:spcBef>
                <a:spcPts val="0"/>
              </a:spcBef>
              <a:buSzPct val="100000"/>
              <a:buChar char="●"/>
            </a:pPr>
            <a:r>
              <a:rPr lang="en" sz="3000"/>
              <a:t>Como serão resolvidos conflitos entre dados locais e dados oriundos de outros clients?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Arquitetura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Camadas</a:t>
            </a:r>
          </a:p>
        </p:txBody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  <a:buChar char="●"/>
            </a:pPr>
            <a:r>
              <a:rPr lang="en" sz="3000"/>
              <a:t>Mapeamento da API</a:t>
            </a:r>
          </a:p>
          <a:p>
            <a:pPr indent="-419100" lvl="0" marL="457200" rtl="0">
              <a:spcBef>
                <a:spcPts val="0"/>
              </a:spcBef>
              <a:buSzPct val="100000"/>
              <a:buChar char="●"/>
            </a:pPr>
            <a:r>
              <a:rPr lang="en" sz="3000"/>
              <a:t>Base de dados</a:t>
            </a:r>
          </a:p>
          <a:p>
            <a:pPr indent="-419100" lvl="0" marL="457200" rtl="0">
              <a:spcBef>
                <a:spcPts val="0"/>
              </a:spcBef>
              <a:buSzPct val="100000"/>
              <a:buChar char="●"/>
            </a:pPr>
            <a:r>
              <a:rPr lang="en" sz="3000"/>
              <a:t>Camada que combina as fontes de dados</a:t>
            </a:r>
          </a:p>
          <a:p>
            <a:pPr indent="-419100" lvl="0" marL="457200" rtl="0">
              <a:spcBef>
                <a:spcPts val="0"/>
              </a:spcBef>
              <a:buSzPct val="100000"/>
              <a:buChar char="●"/>
            </a:pPr>
            <a:r>
              <a:rPr lang="en" sz="3000"/>
              <a:t>ViewModels</a:t>
            </a:r>
          </a:p>
          <a:p>
            <a:pPr indent="-419100" lvl="0" marL="457200" rtl="0">
              <a:spcBef>
                <a:spcPts val="0"/>
              </a:spcBef>
              <a:buSzPct val="100000"/>
              <a:buChar char="●"/>
            </a:pPr>
            <a:r>
              <a:rPr lang="en" sz="3000"/>
              <a:t>Camada de apresentação nativa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Como assim combinar as fontes de dados?	</a:t>
            </a:r>
          </a:p>
        </p:txBody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  <a:buChar char="●"/>
            </a:pPr>
            <a:r>
              <a:rPr lang="en" sz="3000"/>
              <a:t>ViewModels não sabem sobre o estado do app (online ou offline)</a:t>
            </a:r>
          </a:p>
          <a:p>
            <a:pPr indent="-419100" lvl="0" marL="457200" rtl="0">
              <a:spcBef>
                <a:spcPts val="0"/>
              </a:spcBef>
              <a:buSzPct val="100000"/>
              <a:buChar char="●"/>
            </a:pPr>
            <a:r>
              <a:rPr lang="en" sz="3000"/>
              <a:t>Elas não sabem da API</a:t>
            </a:r>
          </a:p>
          <a:p>
            <a:pPr indent="-419100" lvl="0" marL="457200" rtl="0">
              <a:spcBef>
                <a:spcPts val="0"/>
              </a:spcBef>
              <a:buSzPct val="100000"/>
              <a:buChar char="●"/>
            </a:pPr>
            <a:r>
              <a:rPr lang="en" sz="3000"/>
              <a:t>Não sabem da base de dados</a:t>
            </a:r>
          </a:p>
          <a:p>
            <a:pPr indent="-419100" lvl="0" marL="457200" rtl="0">
              <a:spcBef>
                <a:spcPts val="0"/>
              </a:spcBef>
              <a:buSzPct val="100000"/>
              <a:buChar char="●"/>
            </a:pPr>
            <a:r>
              <a:rPr lang="en" sz="3000"/>
              <a:t>Elas apenas consomem dados de uma fonte unificada que entende disso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 como combinar os dados?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 como combinar os dados?</a:t>
            </a:r>
          </a:p>
        </p:txBody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/>
              <a:t>Usar callbacks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C1E1F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925" y="1981200"/>
            <a:ext cx="5772150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 como combinar os dados?</a:t>
            </a:r>
          </a:p>
        </p:txBody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strike="sngStrike"/>
              <a:t>Usar callbacks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/>
        </p:nvSpPr>
        <p:spPr>
          <a:xfrm>
            <a:off x="371625" y="1271350"/>
            <a:ext cx="7589100" cy="3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3000">
                <a:solidFill>
                  <a:srgbClr val="FFFFFF"/>
                </a:solidFill>
              </a:rPr>
              <a:t>Acerca do aplicativo do case</a:t>
            </a:r>
          </a:p>
          <a:p>
            <a:pPr indent="-4191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3000">
                <a:solidFill>
                  <a:srgbClr val="FFFFFF"/>
                </a:solidFill>
              </a:rPr>
              <a:t>O que é modo offline?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03" name="Shape 103"/>
          <p:cNvSpPr txBox="1"/>
          <p:nvPr/>
        </p:nvSpPr>
        <p:spPr>
          <a:xfrm>
            <a:off x="371625" y="283600"/>
            <a:ext cx="56331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Agenda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 como combinar os dados?</a:t>
            </a:r>
          </a:p>
        </p:txBody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strike="sngStrike"/>
              <a:t>Usar callbacks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4000"/>
              <a:t>Usar tasks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C1E1F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1675" y="1914525"/>
            <a:ext cx="5200650" cy="13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 como combinar os dados?</a:t>
            </a:r>
          </a:p>
        </p:txBody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strike="sngStrike"/>
              <a:t>Usar callbacks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4000" strike="sngStrike"/>
              <a:t>Usar tasks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 como combinar os dados?</a:t>
            </a:r>
          </a:p>
        </p:txBody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000" strike="sngStrike"/>
              <a:t>Usar callbacks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4000" strike="sngStrike"/>
              <a:t>Usar tasks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4000"/>
              <a:t>Usar Observables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C1E1F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Shape 3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150" y="1971675"/>
            <a:ext cx="5981700" cy="12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C1E1F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Shape 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237" y="152400"/>
            <a:ext cx="719353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im-and-eric-mind-blown.gif" id="345" name="Shape 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0624" y="-516674"/>
            <a:ext cx="9265250" cy="617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Sobre Observables</a:t>
            </a:r>
          </a:p>
        </p:txBody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387889" y="1239663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Implementação</a:t>
            </a:r>
            <a:br>
              <a:rPr lang="en" sz="2400"/>
            </a:br>
            <a:r>
              <a:rPr lang="en" sz="2400" u="sng">
                <a:solidFill>
                  <a:schemeClr val="accent5"/>
                </a:solidFill>
                <a:hlinkClick r:id="rId3"/>
              </a:rPr>
              <a:t>github.com/Reactive-Extensions/Rx.NET</a:t>
            </a:r>
            <a:r>
              <a:rPr lang="en" sz="2400"/>
              <a:t> 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Representação</a:t>
            </a:r>
            <a:br>
              <a:rPr lang="en" sz="2400"/>
            </a:br>
            <a:r>
              <a:rPr lang="en" sz="2400" u="sng">
                <a:solidFill>
                  <a:schemeClr val="hlink"/>
                </a:solidFill>
                <a:hlinkClick r:id="rId4"/>
              </a:rPr>
              <a:t>www.rxmarbles.com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Docs:</a:t>
            </a:r>
            <a:br>
              <a:rPr lang="en" sz="2400"/>
            </a:br>
            <a:r>
              <a:rPr lang="en" sz="2400" u="sng">
                <a:solidFill>
                  <a:schemeClr val="hlink"/>
                </a:solidFill>
                <a:hlinkClick r:id="rId5"/>
              </a:rPr>
              <a:t>reactivex.io</a:t>
            </a:r>
            <a:r>
              <a:rPr lang="en" sz="2400"/>
              <a:t>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Implementação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Camada de rede</a:t>
            </a:r>
          </a:p>
        </p:txBody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  <a:buChar char="●"/>
            </a:pPr>
            <a:r>
              <a:rPr lang="en" sz="3000"/>
              <a:t>Utilizamos HttpClient </a:t>
            </a:r>
          </a:p>
          <a:p>
            <a:pPr indent="-419100" lvl="0" marL="457200" rtl="0">
              <a:spcBef>
                <a:spcPts val="0"/>
              </a:spcBef>
              <a:buSzPct val="100000"/>
              <a:buChar char="●"/>
            </a:pPr>
            <a:r>
              <a:rPr lang="en" sz="3000"/>
              <a:t>Também utilizamos a lib ModernHttpClient, que usa libs nativas de cada plataforma para entregar ainda mais velocidade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/>
        </p:nvSpPr>
        <p:spPr>
          <a:xfrm>
            <a:off x="371625" y="1271350"/>
            <a:ext cx="7589100" cy="3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3000">
                <a:solidFill>
                  <a:srgbClr val="FFFFFF"/>
                </a:solidFill>
              </a:rPr>
              <a:t>Acerca do aplicativo do case</a:t>
            </a:r>
          </a:p>
          <a:p>
            <a:pPr indent="-4191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3000">
                <a:solidFill>
                  <a:srgbClr val="FFFFFF"/>
                </a:solidFill>
              </a:rPr>
              <a:t>O que é modo offline?</a:t>
            </a:r>
          </a:p>
          <a:p>
            <a:pPr indent="-4191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3000">
                <a:solidFill>
                  <a:srgbClr val="FFFFFF"/>
                </a:solidFill>
              </a:rPr>
              <a:t>Decisões de arquitetura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09" name="Shape 109"/>
          <p:cNvSpPr txBox="1"/>
          <p:nvPr/>
        </p:nvSpPr>
        <p:spPr>
          <a:xfrm>
            <a:off x="371625" y="283600"/>
            <a:ext cx="56331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Agenda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Camada de rede</a:t>
            </a:r>
          </a:p>
        </p:txBody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  <a:buChar char="●"/>
            </a:pPr>
            <a:r>
              <a:rPr lang="en" sz="3000"/>
              <a:t>Utilizamos HttpClient </a:t>
            </a:r>
          </a:p>
          <a:p>
            <a:pPr indent="-419100" lvl="0" marL="457200" rtl="0">
              <a:spcBef>
                <a:spcPts val="0"/>
              </a:spcBef>
              <a:buSzPct val="100000"/>
              <a:buChar char="●"/>
            </a:pPr>
            <a:r>
              <a:rPr lang="en" sz="3000" strike="sngStrike"/>
              <a:t>Também utilizamos a lib ModernHttpClient, que usa libs nativas de cada plataforma para entregar ainda mais velocidade</a:t>
            </a:r>
          </a:p>
          <a:p>
            <a:pPr indent="-419100" lvl="0" marL="457200" rtl="0">
              <a:spcBef>
                <a:spcPts val="0"/>
              </a:spcBef>
              <a:buSzPct val="100000"/>
              <a:buChar char="●"/>
            </a:pPr>
            <a:r>
              <a:rPr lang="en" sz="3000"/>
              <a:t>Não recomendamos </a:t>
            </a:r>
            <a:r>
              <a:rPr lang="en" sz="3000"/>
              <a:t>¯\_(ツ)_/¯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C1E1F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Shape 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4550"/>
            <a:ext cx="9144000" cy="3094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Testes</a:t>
            </a:r>
          </a:p>
        </p:txBody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  <a:buChar char="●"/>
            </a:pPr>
            <a:r>
              <a:rPr lang="en" sz="3000"/>
              <a:t>Testes de unidade garantem o funcionamento individual dos componentes</a:t>
            </a:r>
          </a:p>
          <a:p>
            <a:pPr indent="-419100" lvl="0" marL="457200" rtl="0">
              <a:spcBef>
                <a:spcPts val="0"/>
              </a:spcBef>
              <a:buSzPct val="100000"/>
              <a:buChar char="●"/>
            </a:pPr>
            <a:r>
              <a:rPr lang="en" sz="3000"/>
              <a:t>Testes de integração executam contra a API de homologação para garantir que os todos os endpoints funcionam como esperado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C1E1F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Shape 3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737" y="152400"/>
            <a:ext cx="5462534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Camada de persistência</a:t>
            </a:r>
          </a:p>
        </p:txBody>
      </p:sp>
      <p:sp>
        <p:nvSpPr>
          <p:cNvPr id="390" name="Shape 39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  <a:buChar char="●"/>
            </a:pPr>
            <a:r>
              <a:rPr lang="en" sz="3000"/>
              <a:t>Utilizamos Repository pattern</a:t>
            </a:r>
          </a:p>
          <a:p>
            <a:pPr indent="-419100" lvl="0" marL="457200" rtl="0">
              <a:spcBef>
                <a:spcPts val="0"/>
              </a:spcBef>
              <a:buSzPct val="100000"/>
              <a:buChar char="●"/>
            </a:pPr>
            <a:r>
              <a:rPr lang="en" sz="3000"/>
              <a:t>Modelos da base de dados possuem uma flag para indicar se eles estão em sync com o backend</a:t>
            </a:r>
          </a:p>
          <a:p>
            <a:pPr indent="-419100" lvl="0" marL="457200">
              <a:spcBef>
                <a:spcPts val="0"/>
              </a:spcBef>
              <a:buSzPct val="100000"/>
              <a:buChar char="●"/>
            </a:pPr>
            <a:r>
              <a:rPr lang="en" sz="3000"/>
              <a:t>Permite múltiplas implementações, sendo a atual escrita em Realm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nor.gif"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35787" y="-185551"/>
            <a:ext cx="13015563" cy="5514599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/>
        </p:nvSpPr>
        <p:spPr>
          <a:xfrm>
            <a:off x="3479250" y="4272900"/>
            <a:ext cx="21855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REALM ?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Por que Realm e não SQLite?</a:t>
            </a:r>
          </a:p>
        </p:txBody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  <a:buChar char="●"/>
            </a:pPr>
            <a:r>
              <a:rPr lang="en" sz="3000"/>
              <a:t>P</a:t>
            </a:r>
            <a:r>
              <a:rPr lang="en" sz="3000"/>
              <a:t>ensado para funcionar em plataformas mobile antes de mais nada</a:t>
            </a:r>
          </a:p>
          <a:p>
            <a:pPr indent="-419100" lvl="0" marL="457200" rtl="0">
              <a:spcBef>
                <a:spcPts val="0"/>
              </a:spcBef>
              <a:buSzPct val="100000"/>
              <a:buChar char="●"/>
            </a:pPr>
            <a:r>
              <a:rPr lang="en" sz="3000"/>
              <a:t>Suporte oficial para .net</a:t>
            </a:r>
          </a:p>
          <a:p>
            <a:pPr indent="-419100" lvl="0" marL="457200" rtl="0">
              <a:spcBef>
                <a:spcPts val="0"/>
              </a:spcBef>
              <a:buSzPct val="100000"/>
              <a:buChar char="●"/>
            </a:pPr>
            <a:r>
              <a:rPr lang="en" sz="3000"/>
              <a:t>Open Source, com wrappers em C#</a:t>
            </a:r>
          </a:p>
          <a:p>
            <a:pPr indent="-419100" lvl="0" marL="457200">
              <a:spcBef>
                <a:spcPts val="0"/>
              </a:spcBef>
              <a:buSzPct val="100000"/>
              <a:buChar char="●"/>
            </a:pPr>
            <a:r>
              <a:rPr lang="en" sz="3000"/>
              <a:t>API simples de se utilizar e que requer pouca configuração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C1E1F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Shape 4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412" y="152400"/>
            <a:ext cx="765318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Camada combinada</a:t>
            </a:r>
          </a:p>
        </p:txBody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  <a:buChar char="●"/>
            </a:pPr>
            <a:r>
              <a:rPr lang="en" sz="3000"/>
              <a:t>Recebe como dependencias a API e a base de dados</a:t>
            </a:r>
          </a:p>
          <a:p>
            <a:pPr indent="-419100" lvl="0" marL="457200" rtl="0">
              <a:spcBef>
                <a:spcPts val="0"/>
              </a:spcBef>
              <a:buSzPct val="100000"/>
              <a:buChar char="●"/>
            </a:pPr>
            <a:r>
              <a:rPr lang="en" sz="3000"/>
              <a:t>Combina os dados conforme necessário</a:t>
            </a:r>
          </a:p>
          <a:p>
            <a:pPr indent="-419100" lvl="0" marL="457200" rtl="0">
              <a:spcBef>
                <a:spcPts val="0"/>
              </a:spcBef>
              <a:buSzPct val="100000"/>
              <a:buChar char="●"/>
            </a:pPr>
            <a:r>
              <a:rPr lang="en" sz="3000"/>
              <a:t>Como todas as fontes são meramente observables, combina-las é simples!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Shape 4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66242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Shape 419"/>
          <p:cNvSpPr txBox="1"/>
          <p:nvPr/>
        </p:nvSpPr>
        <p:spPr>
          <a:xfrm>
            <a:off x="1755450" y="156500"/>
            <a:ext cx="56331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4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EXPECTATIVA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/>
        </p:nvSpPr>
        <p:spPr>
          <a:xfrm>
            <a:off x="371625" y="1271350"/>
            <a:ext cx="7589100" cy="3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3000">
                <a:solidFill>
                  <a:srgbClr val="FFFFFF"/>
                </a:solidFill>
              </a:rPr>
              <a:t>Acerca do aplicativo do case</a:t>
            </a:r>
          </a:p>
          <a:p>
            <a:pPr indent="-4191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3000">
                <a:solidFill>
                  <a:srgbClr val="FFFFFF"/>
                </a:solidFill>
              </a:rPr>
              <a:t>O que é modo offline?</a:t>
            </a:r>
          </a:p>
          <a:p>
            <a:pPr indent="-4191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3000">
                <a:solidFill>
                  <a:srgbClr val="FFFFFF"/>
                </a:solidFill>
              </a:rPr>
              <a:t>Decisões de arquitetura</a:t>
            </a:r>
          </a:p>
          <a:p>
            <a:pPr indent="-4191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3000">
                <a:solidFill>
                  <a:srgbClr val="FFFFFF"/>
                </a:solidFill>
              </a:rPr>
              <a:t>Detalhes de implementação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15" name="Shape 115"/>
          <p:cNvSpPr txBox="1"/>
          <p:nvPr/>
        </p:nvSpPr>
        <p:spPr>
          <a:xfrm>
            <a:off x="371625" y="283600"/>
            <a:ext cx="56331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Agenda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C1E1F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/>
          <p:nvPr/>
        </p:nvSpPr>
        <p:spPr>
          <a:xfrm>
            <a:off x="1755450" y="156500"/>
            <a:ext cx="56331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Realidade</a:t>
            </a:r>
          </a:p>
        </p:txBody>
      </p:sp>
      <p:pic>
        <p:nvPicPr>
          <p:cNvPr id="425" name="Shape 4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250" y="1514475"/>
            <a:ext cx="5905500" cy="2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Resumo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Pontos chave</a:t>
            </a:r>
          </a:p>
        </p:txBody>
      </p:sp>
      <p:sp>
        <p:nvSpPr>
          <p:cNvPr id="436" name="Shape 4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  <a:buChar char="●"/>
            </a:pPr>
            <a:r>
              <a:rPr lang="en" sz="3000"/>
              <a:t>Tenha testes automatizados!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Pontos chave</a:t>
            </a:r>
          </a:p>
        </p:txBody>
      </p:sp>
      <p:sp>
        <p:nvSpPr>
          <p:cNvPr id="442" name="Shape 44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  <a:buChar char="●"/>
            </a:pPr>
            <a:r>
              <a:rPr lang="en" sz="3000"/>
              <a:t>Tenha testes automatizados!</a:t>
            </a:r>
          </a:p>
          <a:p>
            <a:pPr indent="-419100" lvl="0" marL="457200" rtl="0">
              <a:spcBef>
                <a:spcPts val="0"/>
              </a:spcBef>
              <a:buSzPct val="100000"/>
              <a:buChar char="●"/>
            </a:pPr>
            <a:r>
              <a:rPr lang="en" sz="3000"/>
              <a:t>Faça com que as suas ViewModels, sempre que possível, tenham algo para exibir para o usuário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Pontos chave</a:t>
            </a:r>
          </a:p>
        </p:txBody>
      </p:sp>
      <p:sp>
        <p:nvSpPr>
          <p:cNvPr id="448" name="Shape 44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  <a:buChar char="●"/>
            </a:pPr>
            <a:r>
              <a:rPr lang="en" sz="3000"/>
              <a:t>Tenha testes automatizados!</a:t>
            </a:r>
          </a:p>
          <a:p>
            <a:pPr indent="-419100" lvl="0" marL="457200" rtl="0">
              <a:spcBef>
                <a:spcPts val="0"/>
              </a:spcBef>
              <a:buSzPct val="100000"/>
              <a:buChar char="●"/>
            </a:pPr>
            <a:r>
              <a:rPr lang="en" sz="3000"/>
              <a:t>Faça com que as suas ViewModels, sempre que possível, tenham algo para exibir para o usuário</a:t>
            </a:r>
          </a:p>
          <a:p>
            <a:pPr indent="-419100" lvl="0" marL="457200" rtl="0">
              <a:spcBef>
                <a:spcPts val="0"/>
              </a:spcBef>
              <a:buSzPct val="100000"/>
              <a:buChar char="●"/>
            </a:pPr>
            <a:r>
              <a:rPr lang="en" sz="3000"/>
              <a:t>Trabalhe sempre offline e, quando der, fique online e sincronize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Pontos chave</a:t>
            </a:r>
          </a:p>
        </p:txBody>
      </p:sp>
      <p:sp>
        <p:nvSpPr>
          <p:cNvPr id="454" name="Shape 45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  <a:buChar char="●"/>
            </a:pPr>
            <a:r>
              <a:rPr lang="en" sz="3000"/>
              <a:t>Separe as suas dependências de forma que elas sejam substituídas facilmente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Pontos chave</a:t>
            </a:r>
          </a:p>
        </p:txBody>
      </p:sp>
      <p:sp>
        <p:nvSpPr>
          <p:cNvPr id="460" name="Shape 46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  <a:buChar char="●"/>
            </a:pPr>
            <a:r>
              <a:rPr lang="en" sz="3000"/>
              <a:t>Separe as suas dependências de forma que elas sejam substituídas facilmente</a:t>
            </a:r>
          </a:p>
          <a:p>
            <a:pPr indent="-419100" lvl="0" marL="457200" rtl="0">
              <a:spcBef>
                <a:spcPts val="0"/>
              </a:spcBef>
              <a:buSzPct val="100000"/>
              <a:buChar char="●"/>
            </a:pPr>
            <a:r>
              <a:rPr lang="en" sz="3000"/>
              <a:t>Pense em todo o flow do seu negócio antes de começar a modelar para evitar surpresas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/>
          <p:nvPr>
            <p:ph type="ctrTitle"/>
          </p:nvPr>
        </p:nvSpPr>
        <p:spPr>
          <a:xfrm>
            <a:off x="598100" y="230022"/>
            <a:ext cx="8222100" cy="838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Links</a:t>
            </a:r>
          </a:p>
        </p:txBody>
      </p:sp>
      <p:sp>
        <p:nvSpPr>
          <p:cNvPr id="466" name="Shape 466"/>
          <p:cNvSpPr txBox="1"/>
          <p:nvPr>
            <p:ph idx="1" type="subTitle"/>
          </p:nvPr>
        </p:nvSpPr>
        <p:spPr>
          <a:xfrm>
            <a:off x="598100" y="992678"/>
            <a:ext cx="8222100" cy="3762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Repositório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https://github.com/toggl/mobileapp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</a:rPr>
              <a:t>Estamos contratando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3000" u="sng">
                <a:solidFill>
                  <a:schemeClr val="hlink"/>
                </a:solidFill>
                <a:hlinkClick r:id="rId4"/>
              </a:rPr>
              <a:t>https://jobs.toggl.com/mobile/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</a:rPr>
              <a:t>Slides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3000" u="sng">
                <a:solidFill>
                  <a:schemeClr val="hlink"/>
                </a:solidFill>
                <a:hlinkClick r:id="rId5"/>
              </a:rPr>
              <a:t>https://github.com/willsb/Talks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</a:rPr>
              <a:t>Contribua!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3000" u="sng">
                <a:solidFill>
                  <a:schemeClr val="hlink"/>
                </a:solidFill>
                <a:hlinkClick r:id="rId6"/>
              </a:rPr>
              <a:t>http://up-for-grabs.net/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Perguntas?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/>
          <p:nvPr>
            <p:ph type="ctrTitle"/>
          </p:nvPr>
        </p:nvSpPr>
        <p:spPr>
          <a:xfrm>
            <a:off x="598100" y="230022"/>
            <a:ext cx="8222100" cy="838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Links</a:t>
            </a:r>
          </a:p>
        </p:txBody>
      </p:sp>
      <p:sp>
        <p:nvSpPr>
          <p:cNvPr id="477" name="Shape 477"/>
          <p:cNvSpPr txBox="1"/>
          <p:nvPr>
            <p:ph idx="1" type="subTitle"/>
          </p:nvPr>
        </p:nvSpPr>
        <p:spPr>
          <a:xfrm>
            <a:off x="598100" y="992678"/>
            <a:ext cx="8222100" cy="3762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Repositório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https://github.com/toggl/mobileapp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</a:rPr>
              <a:t>Estamos contratando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3000" u="sng">
                <a:solidFill>
                  <a:schemeClr val="hlink"/>
                </a:solidFill>
                <a:hlinkClick r:id="rId4"/>
              </a:rPr>
              <a:t>https://jobs.toggl.com/mobile/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</a:rPr>
              <a:t>Slides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3000" u="sng">
                <a:solidFill>
                  <a:schemeClr val="hlink"/>
                </a:solidFill>
                <a:hlinkClick r:id="rId5"/>
              </a:rPr>
              <a:t>https://github.com/willsb/Talks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/>
        </p:nvSpPr>
        <p:spPr>
          <a:xfrm>
            <a:off x="371625" y="1271350"/>
            <a:ext cx="7589100" cy="3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3000">
                <a:solidFill>
                  <a:srgbClr val="FFFFFF"/>
                </a:solidFill>
              </a:rPr>
              <a:t>Acerca do aplicativo do case</a:t>
            </a:r>
          </a:p>
          <a:p>
            <a:pPr indent="-4191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3000">
                <a:solidFill>
                  <a:srgbClr val="FFFFFF"/>
                </a:solidFill>
              </a:rPr>
              <a:t>O que é modo offline?</a:t>
            </a:r>
          </a:p>
          <a:p>
            <a:pPr indent="-4191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3000">
                <a:solidFill>
                  <a:srgbClr val="FFFFFF"/>
                </a:solidFill>
              </a:rPr>
              <a:t>Decisões de arquitetura</a:t>
            </a:r>
          </a:p>
          <a:p>
            <a:pPr indent="-4191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3000">
                <a:solidFill>
                  <a:srgbClr val="FFFFFF"/>
                </a:solidFill>
              </a:rPr>
              <a:t>Detalhes de implementação</a:t>
            </a:r>
          </a:p>
          <a:p>
            <a:pPr indent="-4191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3000">
                <a:solidFill>
                  <a:srgbClr val="FFFFFF"/>
                </a:solidFill>
              </a:rPr>
              <a:t>Resumo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21" name="Shape 121"/>
          <p:cNvSpPr txBox="1"/>
          <p:nvPr/>
        </p:nvSpPr>
        <p:spPr>
          <a:xfrm>
            <a:off x="371625" y="283600"/>
            <a:ext cx="56331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Agenda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Obrigado</a:t>
            </a:r>
          </a:p>
        </p:txBody>
      </p:sp>
      <p:pic>
        <p:nvPicPr>
          <p:cNvPr descr="tenor.gif" id="483" name="Shape 4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/>
        </p:nvSpPr>
        <p:spPr>
          <a:xfrm>
            <a:off x="371625" y="1271350"/>
            <a:ext cx="7589100" cy="3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3000">
                <a:solidFill>
                  <a:srgbClr val="FFFFFF"/>
                </a:solidFill>
              </a:rPr>
              <a:t>Acerca do aplicativo do case</a:t>
            </a:r>
          </a:p>
          <a:p>
            <a:pPr indent="-4191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3000">
                <a:solidFill>
                  <a:srgbClr val="FFFFFF"/>
                </a:solidFill>
              </a:rPr>
              <a:t>O que é modo offline?</a:t>
            </a:r>
          </a:p>
          <a:p>
            <a:pPr indent="-4191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3000">
                <a:solidFill>
                  <a:srgbClr val="FFFFFF"/>
                </a:solidFill>
              </a:rPr>
              <a:t>Decisões de arquitetura</a:t>
            </a:r>
          </a:p>
          <a:p>
            <a:pPr indent="-4191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3000">
                <a:solidFill>
                  <a:srgbClr val="FFFFFF"/>
                </a:solidFill>
              </a:rPr>
              <a:t>Detalhes de implementação</a:t>
            </a:r>
          </a:p>
          <a:p>
            <a:pPr indent="-4191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3000">
                <a:solidFill>
                  <a:srgbClr val="FFFFFF"/>
                </a:solidFill>
              </a:rPr>
              <a:t>Resumo</a:t>
            </a:r>
          </a:p>
          <a:p>
            <a:pPr indent="-4191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3000">
                <a:solidFill>
                  <a:srgbClr val="FFFFFF"/>
                </a:solidFill>
              </a:rPr>
              <a:t>Espaço para perguntas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27" name="Shape 127"/>
          <p:cNvSpPr txBox="1"/>
          <p:nvPr/>
        </p:nvSpPr>
        <p:spPr>
          <a:xfrm>
            <a:off x="371625" y="283600"/>
            <a:ext cx="56331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Agenda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6375" y="1971637"/>
            <a:ext cx="3991249" cy="120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